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E7370322-2F03-411A-A3E4-C088AAA4A8F8}">
  <a:tblStyle styleId="{E7370322-2F03-411A-A3E4-C088AAA4A8F8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  <a:tblStyle styleId="{492B7B3F-3D2B-45F4-B85B-C6D8373C3E12}" styleName="Table_1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  <a:tblStyle styleId="{B1DF5014-1C64-47E1-A192-1CA7AE033AB1}" styleName="Table_2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  <a:tblStyle styleId="{0DFBC241-BBB2-47E9-828B-E3290B26F086}" styleName="Table_3"/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5875079"/>
            <a:ext cx="8229600" cy="69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2.gif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3.gif"/><Relationship Id="rId4" Type="http://schemas.openxmlformats.org/officeDocument/2006/relationships/image" Target="../media/image01.gif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fastdl.mongodb.org/linux/mongodb-linux-i686-3.0.5.tgz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MongoDB</a:t>
            </a:r>
          </a:p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An Introduction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Example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457200" y="1301666"/>
            <a:ext cx="8229600" cy="5556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&gt; use library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switched to db library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&gt; db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library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&gt; db.books.insert({"title": "Harry Potter", "author": "JK Rowling", "part": 3, "publisher": "Bloomsbury"})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WriteResult({ "nInserted" : 1 })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&gt; db.books.find()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{ "_id" : ObjectId("55cb530b4ec394ab29d49353"), "title" : "Harry Potter", "author" : "JK Rowling", "part" : 3, "publisher" : "Bloomsbury" }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&gt; db.books.insert({title: "The Hunger Games", author: "Suzanne Collins"})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WriteResult({ "nInserted" : 1 }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solidFill>
                  <a:srgbClr val="CC4125"/>
                </a:solidFill>
                <a:latin typeface="Raleway"/>
                <a:ea typeface="Raleway"/>
                <a:cs typeface="Raleway"/>
                <a:sym typeface="Raleway"/>
              </a:rPr>
              <a:t>PRETTY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&gt; db.books.find().pretty()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"_id" : ObjectId("55cb530b4ec394ab29d49353"),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"title" : "Harry Potter",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"author" : "JK Rowling",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"part" : 3,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"publisher" : "Bloomsbury"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"_id" : ObjectId("55cb55cecb58e0459b8def7b"),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"title" : "The Hunger Games",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"author" : "Suzanne Collins"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solidFill>
                  <a:srgbClr val="CC4125"/>
                </a:solidFill>
                <a:latin typeface="Raleway"/>
                <a:ea typeface="Raleway"/>
                <a:cs typeface="Raleway"/>
                <a:sym typeface="Raleway"/>
              </a:rPr>
              <a:t>$exists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&gt; db.books.find({part: {$exists: true}})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{ "_id" : ObjectId("55cb530b4ec394ab29d49353"), "title" : "Harry Potter", "author" : "JK Rowling", "part" : 3, "publisher" : "Bloomsbury" }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Example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&gt; db.books.find({title: "Harry Potter"})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{ "_id" : ObjectId("55cb530b4ec394ab29d49353"), "title" : "Harry Potter", "author" : "JK Rowling", "part" : 3, "publisher" : "Bloomsbury" }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lang="en" sz="1300">
                <a:solidFill>
                  <a:srgbClr val="CC4125"/>
                </a:solidFill>
                <a:latin typeface="Raleway"/>
                <a:ea typeface="Raleway"/>
                <a:cs typeface="Raleway"/>
                <a:sym typeface="Raleway"/>
              </a:rPr>
              <a:t>$set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&gt; db.books.update({title: "Harry Potter"},{$set: {copies_sold: 123456}})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WriteResult({ "nMatched" : 1, "nUpserted" : 0, "nModified" : 1 })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&gt; db.books.find({title: "Harry Potter"}).pretty()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	"_id" : ObjectId("55cb530b4ec394ab29d49353"),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	"title" : "Harry Potter",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	"author" : "JK Rowling",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	"part" : 3,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	"publisher" : "Bloomsbury",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	"copies_sold" : 123456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&gt; db.books.update({title: "The Hunger Games"}, {$set: {copies_sold: 654321}})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WriteResult({ "nMatched" : 1, "nUpserted" : 0, "nModified" : 1 })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lang="en" sz="1300">
                <a:solidFill>
                  <a:srgbClr val="CC4125"/>
                </a:solidFill>
                <a:latin typeface="Raleway"/>
                <a:ea typeface="Raleway"/>
                <a:cs typeface="Raleway"/>
                <a:sym typeface="Raleway"/>
              </a:rPr>
              <a:t>$gt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&gt; db.books.find({copies_sold: {$gt: 234567}})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{ "_id" : ObjectId("55cb55cecb58e0459b8def7b"), "title" : "The Hunger Games", "author" : "Suzanne Collins", "copies_sold" : 654321 }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Example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solidFill>
                  <a:srgbClr val="CC4125"/>
                </a:solidFill>
                <a:latin typeface="Raleway"/>
                <a:ea typeface="Raleway"/>
                <a:cs typeface="Raleway"/>
                <a:sym typeface="Raleway"/>
              </a:rPr>
              <a:t>AND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&gt; db.books.find({title: "Harry Potter", part: 3})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{ "_id" : ObjectId("55cb530b4ec394ab29d49353"), "title" : "Harry Potter", "author" : "JK Rowling", "part" : 3, "publisher" : "Bloomsbury", "copies_sold" : 123456 }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solidFill>
                  <a:srgbClr val="CC4125"/>
                </a:solidFill>
                <a:latin typeface="Raleway"/>
                <a:ea typeface="Raleway"/>
                <a:cs typeface="Raleway"/>
                <a:sym typeface="Raleway"/>
              </a:rPr>
              <a:t>$or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&gt; db.books.find({$or:[{title: "Harry Potter"}, {author: "Suzanne Collins"}]})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{ "_id" : ObjectId("55cb55cecb58e0459b8def7b"), "title" : "The Hunger Games", "author" : "Suzanne Collins", "copies_sold" : 654321 }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{ "_id" : ObjectId("55cb530b4ec394ab29d49353"), "title" : "Harry Potter", "author" : "JK Rowling", "part" : 3, "publisher" : "Bloomsbury", "copies_sold" : 123456 }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&gt; db.books.remove({title: "Harry Potter"})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WriteResult({ "nRemoved" : 1 })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&gt; db.books.find()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{ "_id" : ObjectId("55cb55cecb58e0459b8def7b"), "title" : "The Hunger Games", "author" : "Suzanne Collins", "copies_sold" : 654321 }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457200" y="81304"/>
            <a:ext cx="8229600" cy="1143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Query Operators</a:t>
            </a:r>
          </a:p>
        </p:txBody>
      </p:sp>
      <p:graphicFrame>
        <p:nvGraphicFramePr>
          <p:cNvPr id="110" name="Shape 110"/>
          <p:cNvGraphicFramePr/>
          <p:nvPr/>
        </p:nvGraphicFramePr>
        <p:xfrm>
          <a:off x="264887" y="1353366"/>
          <a:ext cx="3000000" cy="3000000"/>
        </p:xfrm>
        <a:graphic>
          <a:graphicData uri="http://schemas.openxmlformats.org/drawingml/2006/table">
            <a:tbl>
              <a:tblPr>
                <a:solidFill>
                  <a:srgbClr val="FFFFFF"/>
                </a:solidFill>
                <a:tableStyleId>{0DFBC241-BBB2-47E9-828B-E3290B26F086}</a:tableStyleId>
              </a:tblPr>
              <a:tblGrid>
                <a:gridCol w="2997800"/>
                <a:gridCol w="1986525"/>
                <a:gridCol w="3629900"/>
              </a:tblGrid>
              <a:tr h="7241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42857"/>
                        </a:lnSpc>
                        <a:spcBef>
                          <a:spcPts val="0"/>
                        </a:spcBef>
                        <a:spcAft>
                          <a:spcPts val="2000"/>
                        </a:spcAft>
                        <a:buNone/>
                      </a:pPr>
                      <a:r>
                        <a:rPr b="1" lang="en" sz="1500">
                          <a:solidFill>
                            <a:srgbClr val="313131"/>
                          </a:solidFill>
                        </a:rPr>
                        <a:t>Operation</a:t>
                      </a:r>
                    </a:p>
                  </a:txBody>
                  <a:tcPr marT="101600" marB="101600" marR="76200" marL="76200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42857"/>
                        </a:lnSpc>
                        <a:spcBef>
                          <a:spcPts val="0"/>
                        </a:spcBef>
                        <a:spcAft>
                          <a:spcPts val="2000"/>
                        </a:spcAft>
                        <a:buNone/>
                      </a:pPr>
                      <a:r>
                        <a:rPr b="1" lang="en" sz="1500">
                          <a:solidFill>
                            <a:srgbClr val="313131"/>
                          </a:solidFill>
                        </a:rPr>
                        <a:t>Syntax</a:t>
                      </a:r>
                    </a:p>
                  </a:txBody>
                  <a:tcPr marT="101600" marB="101600" marR="76200" marL="76200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42857"/>
                        </a:lnSpc>
                        <a:spcBef>
                          <a:spcPts val="0"/>
                        </a:spcBef>
                        <a:spcAft>
                          <a:spcPts val="2000"/>
                        </a:spcAft>
                        <a:buNone/>
                      </a:pPr>
                      <a:r>
                        <a:rPr b="1" lang="en" sz="1500">
                          <a:solidFill>
                            <a:srgbClr val="313131"/>
                          </a:solidFill>
                        </a:rPr>
                        <a:t>Example</a:t>
                      </a:r>
                    </a:p>
                  </a:txBody>
                  <a:tcPr marT="101600" marB="101600" marR="76200" marL="76200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EEEEE"/>
                    </a:solidFill>
                  </a:tcPr>
                </a:tc>
              </a:tr>
              <a:tr h="7241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42857"/>
                        </a:lnSpc>
                        <a:spcBef>
                          <a:spcPts val="0"/>
                        </a:spcBef>
                        <a:spcAft>
                          <a:spcPts val="2000"/>
                        </a:spcAft>
                        <a:buNone/>
                      </a:pPr>
                      <a:r>
                        <a:rPr lang="en" sz="1500">
                          <a:solidFill>
                            <a:srgbClr val="313131"/>
                          </a:solidFill>
                        </a:rPr>
                        <a:t>Equality</a:t>
                      </a:r>
                    </a:p>
                  </a:txBody>
                  <a:tcPr marT="101600" marB="101600" marR="76200" marL="76200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42857"/>
                        </a:lnSpc>
                        <a:spcBef>
                          <a:spcPts val="0"/>
                        </a:spcBef>
                        <a:spcAft>
                          <a:spcPts val="2000"/>
                        </a:spcAft>
                        <a:buNone/>
                      </a:pPr>
                      <a:r>
                        <a:rPr lang="en" sz="1500">
                          <a:solidFill>
                            <a:srgbClr val="313131"/>
                          </a:solidFill>
                        </a:rPr>
                        <a:t>{&lt;key&gt;:&lt;value&gt;}</a:t>
                      </a:r>
                    </a:p>
                  </a:txBody>
                  <a:tcPr marT="101600" marB="101600" marR="76200" marL="76200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42857"/>
                        </a:lnSpc>
                        <a:spcBef>
                          <a:spcPts val="0"/>
                        </a:spcBef>
                        <a:spcAft>
                          <a:spcPts val="2000"/>
                        </a:spcAft>
                        <a:buNone/>
                      </a:pPr>
                      <a:r>
                        <a:rPr lang="en" sz="1500">
                          <a:solidFill>
                            <a:srgbClr val="313131"/>
                          </a:solidFill>
                        </a:rPr>
                        <a:t>db.mycol.find({"by":"tutorials point"}).pretty()</a:t>
                      </a:r>
                    </a:p>
                  </a:txBody>
                  <a:tcPr marT="101600" marB="101600" marR="76200" marL="76200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7241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42857"/>
                        </a:lnSpc>
                        <a:spcBef>
                          <a:spcPts val="0"/>
                        </a:spcBef>
                        <a:spcAft>
                          <a:spcPts val="2000"/>
                        </a:spcAft>
                        <a:buNone/>
                      </a:pPr>
                      <a:r>
                        <a:rPr lang="en" sz="1500">
                          <a:solidFill>
                            <a:srgbClr val="313131"/>
                          </a:solidFill>
                        </a:rPr>
                        <a:t>Less Than</a:t>
                      </a:r>
                    </a:p>
                  </a:txBody>
                  <a:tcPr marT="101600" marB="101600" marR="76200" marL="76200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42857"/>
                        </a:lnSpc>
                        <a:spcBef>
                          <a:spcPts val="0"/>
                        </a:spcBef>
                        <a:spcAft>
                          <a:spcPts val="2000"/>
                        </a:spcAft>
                        <a:buNone/>
                      </a:pPr>
                      <a:r>
                        <a:rPr lang="en" sz="1500">
                          <a:solidFill>
                            <a:srgbClr val="313131"/>
                          </a:solidFill>
                        </a:rPr>
                        <a:t>{&lt;key&gt;:{$lt:&lt;value&gt;}}</a:t>
                      </a:r>
                    </a:p>
                  </a:txBody>
                  <a:tcPr marT="101600" marB="101600" marR="76200" marL="76200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42857"/>
                        </a:lnSpc>
                        <a:spcBef>
                          <a:spcPts val="0"/>
                        </a:spcBef>
                        <a:spcAft>
                          <a:spcPts val="2000"/>
                        </a:spcAft>
                        <a:buNone/>
                      </a:pPr>
                      <a:r>
                        <a:rPr lang="en" sz="1500">
                          <a:solidFill>
                            <a:srgbClr val="313131"/>
                          </a:solidFill>
                        </a:rPr>
                        <a:t>db.mycol.find({"likes":{$lt:50}}).pretty()</a:t>
                      </a:r>
                    </a:p>
                  </a:txBody>
                  <a:tcPr marT="101600" marB="101600" marR="76200" marL="76200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7241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42857"/>
                        </a:lnSpc>
                        <a:spcBef>
                          <a:spcPts val="0"/>
                        </a:spcBef>
                        <a:spcAft>
                          <a:spcPts val="2000"/>
                        </a:spcAft>
                        <a:buNone/>
                      </a:pPr>
                      <a:r>
                        <a:rPr lang="en" sz="1500">
                          <a:solidFill>
                            <a:srgbClr val="313131"/>
                          </a:solidFill>
                        </a:rPr>
                        <a:t>Less Than Equals</a:t>
                      </a:r>
                    </a:p>
                  </a:txBody>
                  <a:tcPr marT="101600" marB="101600" marR="76200" marL="76200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42857"/>
                        </a:lnSpc>
                        <a:spcBef>
                          <a:spcPts val="0"/>
                        </a:spcBef>
                        <a:spcAft>
                          <a:spcPts val="2000"/>
                        </a:spcAft>
                        <a:buNone/>
                      </a:pPr>
                      <a:r>
                        <a:rPr lang="en" sz="1500">
                          <a:solidFill>
                            <a:srgbClr val="313131"/>
                          </a:solidFill>
                        </a:rPr>
                        <a:t>{&lt;key&gt;:{$lte:&lt;value&gt;}}</a:t>
                      </a:r>
                    </a:p>
                  </a:txBody>
                  <a:tcPr marT="101600" marB="101600" marR="76200" marL="76200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42857"/>
                        </a:lnSpc>
                        <a:spcBef>
                          <a:spcPts val="0"/>
                        </a:spcBef>
                        <a:spcAft>
                          <a:spcPts val="2000"/>
                        </a:spcAft>
                        <a:buNone/>
                      </a:pPr>
                      <a:r>
                        <a:rPr lang="en" sz="1500">
                          <a:solidFill>
                            <a:srgbClr val="313131"/>
                          </a:solidFill>
                        </a:rPr>
                        <a:t>db.mycol.find({"likes":{$lte:50}}).pretty()</a:t>
                      </a:r>
                    </a:p>
                  </a:txBody>
                  <a:tcPr marT="101600" marB="101600" marR="76200" marL="76200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7241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42857"/>
                        </a:lnSpc>
                        <a:spcBef>
                          <a:spcPts val="0"/>
                        </a:spcBef>
                        <a:spcAft>
                          <a:spcPts val="2000"/>
                        </a:spcAft>
                        <a:buNone/>
                      </a:pPr>
                      <a:r>
                        <a:rPr lang="en" sz="1500">
                          <a:solidFill>
                            <a:srgbClr val="313131"/>
                          </a:solidFill>
                        </a:rPr>
                        <a:t>Greater Than</a:t>
                      </a:r>
                    </a:p>
                  </a:txBody>
                  <a:tcPr marT="101600" marB="101600" marR="76200" marL="76200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42857"/>
                        </a:lnSpc>
                        <a:spcBef>
                          <a:spcPts val="0"/>
                        </a:spcBef>
                        <a:spcAft>
                          <a:spcPts val="2000"/>
                        </a:spcAft>
                        <a:buNone/>
                      </a:pPr>
                      <a:r>
                        <a:rPr lang="en" sz="1500">
                          <a:solidFill>
                            <a:srgbClr val="313131"/>
                          </a:solidFill>
                        </a:rPr>
                        <a:t>{&lt;key&gt;:{$gt:&lt;value&gt;}}</a:t>
                      </a:r>
                    </a:p>
                  </a:txBody>
                  <a:tcPr marT="101600" marB="101600" marR="76200" marL="76200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42857"/>
                        </a:lnSpc>
                        <a:spcBef>
                          <a:spcPts val="0"/>
                        </a:spcBef>
                        <a:spcAft>
                          <a:spcPts val="2000"/>
                        </a:spcAft>
                        <a:buNone/>
                      </a:pPr>
                      <a:r>
                        <a:rPr lang="en" sz="1500">
                          <a:solidFill>
                            <a:srgbClr val="313131"/>
                          </a:solidFill>
                        </a:rPr>
                        <a:t>db.mycol.find({"likes":{$gt:50}}).pretty()</a:t>
                      </a:r>
                    </a:p>
                  </a:txBody>
                  <a:tcPr marT="101600" marB="101600" marR="76200" marL="76200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7241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42857"/>
                        </a:lnSpc>
                        <a:spcBef>
                          <a:spcPts val="0"/>
                        </a:spcBef>
                        <a:spcAft>
                          <a:spcPts val="2000"/>
                        </a:spcAft>
                        <a:buNone/>
                      </a:pPr>
                      <a:r>
                        <a:rPr lang="en" sz="1500">
                          <a:solidFill>
                            <a:srgbClr val="313131"/>
                          </a:solidFill>
                        </a:rPr>
                        <a:t>Greater Than Equals</a:t>
                      </a:r>
                    </a:p>
                  </a:txBody>
                  <a:tcPr marT="101600" marB="101600" marR="76200" marL="76200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42857"/>
                        </a:lnSpc>
                        <a:spcBef>
                          <a:spcPts val="0"/>
                        </a:spcBef>
                        <a:spcAft>
                          <a:spcPts val="2000"/>
                        </a:spcAft>
                        <a:buNone/>
                      </a:pPr>
                      <a:r>
                        <a:rPr lang="en" sz="1500">
                          <a:solidFill>
                            <a:srgbClr val="313131"/>
                          </a:solidFill>
                        </a:rPr>
                        <a:t>{&lt;key&gt;:{$gte:&lt;value&gt;}}</a:t>
                      </a:r>
                    </a:p>
                  </a:txBody>
                  <a:tcPr marT="101600" marB="101600" marR="76200" marL="76200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42857"/>
                        </a:lnSpc>
                        <a:spcBef>
                          <a:spcPts val="0"/>
                        </a:spcBef>
                        <a:spcAft>
                          <a:spcPts val="2000"/>
                        </a:spcAft>
                        <a:buNone/>
                      </a:pPr>
                      <a:r>
                        <a:rPr lang="en" sz="1500">
                          <a:solidFill>
                            <a:srgbClr val="313131"/>
                          </a:solidFill>
                        </a:rPr>
                        <a:t>db.mycol.find({"likes":{$gte:50}}).pretty()</a:t>
                      </a:r>
                    </a:p>
                  </a:txBody>
                  <a:tcPr marT="101600" marB="101600" marR="76200" marL="76200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333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42857"/>
                        </a:lnSpc>
                        <a:spcBef>
                          <a:spcPts val="0"/>
                        </a:spcBef>
                        <a:spcAft>
                          <a:spcPts val="2000"/>
                        </a:spcAft>
                        <a:buNone/>
                      </a:pPr>
                      <a:r>
                        <a:rPr lang="en" sz="1500">
                          <a:solidFill>
                            <a:srgbClr val="313131"/>
                          </a:solidFill>
                        </a:rPr>
                        <a:t>Not Equals</a:t>
                      </a:r>
                    </a:p>
                  </a:txBody>
                  <a:tcPr marT="101600" marB="101600" marR="76200" marL="76200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42857"/>
                        </a:lnSpc>
                        <a:spcBef>
                          <a:spcPts val="0"/>
                        </a:spcBef>
                        <a:spcAft>
                          <a:spcPts val="2000"/>
                        </a:spcAft>
                        <a:buNone/>
                      </a:pPr>
                      <a:r>
                        <a:rPr lang="en" sz="1500">
                          <a:solidFill>
                            <a:srgbClr val="313131"/>
                          </a:solidFill>
                        </a:rPr>
                        <a:t>{&lt;key&gt;:{$ne:&lt;value&gt;}}</a:t>
                      </a:r>
                    </a:p>
                  </a:txBody>
                  <a:tcPr marT="101600" marB="101600" marR="76200" marL="76200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42857"/>
                        </a:lnSpc>
                        <a:spcBef>
                          <a:spcPts val="0"/>
                        </a:spcBef>
                        <a:spcAft>
                          <a:spcPts val="2000"/>
                        </a:spcAft>
                        <a:buNone/>
                      </a:pPr>
                      <a:r>
                        <a:rPr lang="en" sz="1500">
                          <a:solidFill>
                            <a:srgbClr val="313131"/>
                          </a:solidFill>
                        </a:rPr>
                        <a:t>db.mycol.find({"likes":{$ne:50}}).pretty()</a:t>
                      </a:r>
                    </a:p>
                  </a:txBody>
                  <a:tcPr marT="101600" marB="101600" marR="76200" marL="76200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What’s MongoDB?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A schema-less database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Non-relational database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Stores data as JSON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Stores hierarchical data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SQL vs NoSQL (Why MongoDB?)</a:t>
            </a:r>
          </a:p>
        </p:txBody>
      </p:sp>
      <p:graphicFrame>
        <p:nvGraphicFramePr>
          <p:cNvPr id="43" name="Shape 43"/>
          <p:cNvGraphicFramePr/>
          <p:nvPr/>
        </p:nvGraphicFramePr>
        <p:xfrm>
          <a:off x="952500" y="2159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{E7370322-2F03-411A-A3E4-C088AAA4A8F8}</a:tableStyleId>
              </a:tblPr>
              <a:tblGrid>
                <a:gridCol w="3619500"/>
                <a:gridCol w="3619500"/>
              </a:tblGrid>
              <a:tr h="508000"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sz="1900"/>
                        <a:t>SQL</a:t>
                      </a:r>
                    </a:p>
                  </a:txBody>
                  <a:tcPr marT="121900" marB="121900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sz="1900"/>
                        <a:t>NoSQL</a:t>
                      </a:r>
                    </a:p>
                  </a:txBody>
                  <a:tcPr marT="121900" marB="121900" marR="91425" marL="91425"/>
                </a:tc>
              </a:tr>
              <a:tr h="50800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900"/>
                        <a:t>Rigid Structure</a:t>
                      </a:r>
                    </a:p>
                  </a:txBody>
                  <a:tcPr marT="121900" marB="121900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900"/>
                        <a:t>Schema less</a:t>
                      </a:r>
                    </a:p>
                  </a:txBody>
                  <a:tcPr marT="121900" marB="121900" marR="91425" marL="91425"/>
                </a:tc>
              </a:tr>
              <a:tr h="50800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900"/>
                        <a:t>Stores entries as rows</a:t>
                      </a:r>
                    </a:p>
                  </a:txBody>
                  <a:tcPr marT="121900" marB="121900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900"/>
                        <a:t>Each entry is a document(JSON)</a:t>
                      </a:r>
                    </a:p>
                  </a:txBody>
                  <a:tcPr marT="121900" marB="121900" marR="91425" marL="91425"/>
                </a:tc>
              </a:tr>
              <a:tr h="50800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900"/>
                        <a:t>Tables</a:t>
                      </a:r>
                    </a:p>
                  </a:txBody>
                  <a:tcPr marT="121900" marB="121900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900"/>
                        <a:t>Collections</a:t>
                      </a:r>
                    </a:p>
                  </a:txBody>
                  <a:tcPr marT="121900" marB="121900" marR="91425" marL="91425"/>
                </a:tc>
              </a:tr>
              <a:tr h="50800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900"/>
                        <a:t>Columns</a:t>
                      </a:r>
                    </a:p>
                  </a:txBody>
                  <a:tcPr marT="121900" marB="121900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900"/>
                        <a:t>Keys</a:t>
                      </a:r>
                    </a:p>
                  </a:txBody>
                  <a:tcPr marT="121900" marB="121900" marR="91425" marL="91425"/>
                </a:tc>
              </a:tr>
              <a:tr h="508000"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 sz="1900"/>
                        <a:t>Data fetched using SQL</a:t>
                      </a:r>
                    </a:p>
                  </a:txBody>
                  <a:tcPr marT="121900" marB="121900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 sz="1900"/>
                        <a:t>Object Oriented access</a:t>
                      </a:r>
                    </a:p>
                  </a:txBody>
                  <a:tcPr marT="121900" marB="121900" marR="91425" marL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Shape 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7800" y="1049450"/>
            <a:ext cx="8328399" cy="475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457200" y="274362"/>
            <a:ext cx="8229600" cy="1143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What’s JSON?</a:t>
            </a:r>
          </a:p>
        </p:txBody>
      </p:sp>
      <p:sp>
        <p:nvSpPr>
          <p:cNvPr id="54" name="Shape 54"/>
          <p:cNvSpPr txBox="1"/>
          <p:nvPr/>
        </p:nvSpPr>
        <p:spPr>
          <a:xfrm>
            <a:off x="457200" y="1658250"/>
            <a:ext cx="8229600" cy="1040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Char char="●"/>
            </a:pPr>
            <a:r>
              <a:rPr lang="en" sz="1800"/>
              <a:t>A way of representing data.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●"/>
            </a:pPr>
            <a:r>
              <a:rPr lang="en" sz="1800"/>
              <a:t>Consists of key-value pairs and arrays.</a:t>
            </a:r>
          </a:p>
          <a:p>
            <a:pPr indent="-342900" lvl="0" marL="457200">
              <a:spcBef>
                <a:spcPts val="0"/>
              </a:spcBef>
              <a:buSzPct val="100000"/>
              <a:buChar char="●"/>
            </a:pPr>
            <a:r>
              <a:rPr lang="en" sz="1800"/>
              <a:t>Supports hierarchical data.</a:t>
            </a:r>
          </a:p>
        </p:txBody>
      </p:sp>
      <p:sp>
        <p:nvSpPr>
          <p:cNvPr id="55" name="Shape 55"/>
          <p:cNvSpPr txBox="1"/>
          <p:nvPr/>
        </p:nvSpPr>
        <p:spPr>
          <a:xfrm>
            <a:off x="457200" y="3149216"/>
            <a:ext cx="8229600" cy="1435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Char char="●"/>
            </a:pPr>
            <a:r>
              <a:rPr lang="en" sz="1800"/>
              <a:t>{‘name’: ‘anirudh’}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●"/>
            </a:pPr>
            <a:r>
              <a:rPr lang="en" sz="1800"/>
              <a:t>{‘name’: ‘anirudh’, age: 19}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●"/>
            </a:pPr>
            <a:r>
              <a:rPr lang="en" sz="1800"/>
              <a:t>{‘name’: ‘anirudh’, age: 19, ‘pet’: {‘name’: tazo, ‘breed’: ‘Japanese Spitz’}</a:t>
            </a:r>
          </a:p>
          <a:p>
            <a:pPr indent="-342900" lvl="0" marL="457200">
              <a:spcBef>
                <a:spcPts val="0"/>
              </a:spcBef>
              <a:buSzPct val="100000"/>
              <a:buChar char="●"/>
            </a:pPr>
            <a:r>
              <a:rPr lang="en" sz="1800"/>
              <a:t>{‘name’: ‘anirudh’, ‘subjects’: [‘English’, ‘Maths’, ‘History’]}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92600" y="5122950"/>
            <a:ext cx="5695950" cy="107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24025" y="2597391"/>
            <a:ext cx="5695950" cy="264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24025" y="743950"/>
            <a:ext cx="5695950" cy="107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Installing MongoDB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Font typeface="Courier New"/>
              <a:buAutoNum type="arabicPeriod"/>
            </a:pPr>
            <a:r>
              <a:rPr lang="en" sz="2400"/>
              <a:t>Download mongodb</a:t>
            </a:r>
            <a:br>
              <a:rPr lang="en" sz="2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24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3"/>
              </a:rPr>
              <a:t>https://fastdl.mongodb.org/linux/mongodb-linux-i686-3.0.5.tgz</a:t>
            </a:r>
          </a:p>
          <a:p>
            <a:pPr indent="-381000" lvl="0" marL="457200" rtl="0">
              <a:spcBef>
                <a:spcPts val="0"/>
              </a:spcBef>
              <a:buSzPct val="100000"/>
              <a:buFont typeface="Courier New"/>
              <a:buAutoNum type="arabicPeriod"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tar -zxvf ~/Downloads/mongodb-linux-i686-3.0.5.tgz</a:t>
            </a:r>
          </a:p>
          <a:p>
            <a:pPr indent="-381000" lvl="0" marL="457200" rtl="0">
              <a:spcBef>
                <a:spcPts val="0"/>
              </a:spcBef>
              <a:buSzPct val="100000"/>
              <a:buFont typeface="Courier New"/>
              <a:buAutoNum type="arabicPeriod"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mkdir ~/mongodb</a:t>
            </a:r>
          </a:p>
          <a:p>
            <a:pPr indent="-381000" lvl="0" marL="457200" rtl="0">
              <a:spcBef>
                <a:spcPts val="0"/>
              </a:spcBef>
              <a:buSzPct val="100000"/>
              <a:buFont typeface="Courier New"/>
              <a:buAutoNum type="arabicPeriod"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cp -a ~/mongodb-linux-i686-3.0.5/. ~/mongodb</a:t>
            </a:r>
          </a:p>
          <a:p>
            <a:pPr indent="-381000" lvl="0" marL="457200" rtl="0">
              <a:spcBef>
                <a:spcPts val="0"/>
              </a:spcBef>
              <a:buSzPct val="100000"/>
              <a:buFont typeface="Courier New"/>
              <a:buAutoNum type="arabicPeriod"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sudo mkdir -p /data/db</a:t>
            </a:r>
          </a:p>
          <a:p>
            <a:pPr indent="-381000" lvl="0" marL="457200" rtl="0">
              <a:spcBef>
                <a:spcPts val="0"/>
              </a:spcBef>
              <a:buSzPct val="100000"/>
              <a:buFont typeface="Courier New"/>
              <a:buAutoNum type="arabicPeriod"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sudo chown -R $(whoami) /data</a:t>
            </a:r>
          </a:p>
          <a:p>
            <a:pPr indent="-381000" lvl="0" marL="457200" rtl="0">
              <a:spcBef>
                <a:spcPts val="0"/>
              </a:spcBef>
              <a:buSzPct val="100000"/>
              <a:buFont typeface="Courier New"/>
              <a:buAutoNum type="arabicPeriod"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cd ~/mongodb/bin</a:t>
            </a:r>
          </a:p>
          <a:p>
            <a:pPr indent="-381000" lvl="0" marL="457200" rtl="0">
              <a:spcBef>
                <a:spcPts val="0"/>
              </a:spcBef>
              <a:buSzPct val="100000"/>
              <a:buFont typeface="Courier New"/>
              <a:buAutoNum type="arabicPeriod"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./mongod</a:t>
            </a:r>
          </a:p>
          <a:p>
            <a:pPr indent="-381000" lvl="0" marL="457200" rtl="0">
              <a:spcBef>
                <a:spcPts val="0"/>
              </a:spcBef>
              <a:buSzPct val="100000"/>
              <a:buFont typeface="Courier New"/>
              <a:buAutoNum type="arabicPeriod"/>
            </a:pPr>
            <a:r>
              <a:rPr lang="en" sz="2400"/>
              <a:t>Open another terminal window</a:t>
            </a:r>
          </a:p>
          <a:p>
            <a:pPr indent="-381000" lvl="0" marL="457200" rtl="0">
              <a:spcBef>
                <a:spcPts val="0"/>
              </a:spcBef>
              <a:buSzPct val="100000"/>
              <a:buFont typeface="Courier New"/>
              <a:buAutoNum type="arabicPeriod"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~/mongodb/bin/mongo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MongoDB Shell - Basic Operations </a:t>
            </a:r>
          </a:p>
        </p:txBody>
      </p:sp>
      <p:graphicFrame>
        <p:nvGraphicFramePr>
          <p:cNvPr id="74" name="Shape 74"/>
          <p:cNvGraphicFramePr/>
          <p:nvPr/>
        </p:nvGraphicFramePr>
        <p:xfrm>
          <a:off x="412" y="141783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{492B7B3F-3D2B-45F4-B85B-C6D8373C3E12}</a:tableStyleId>
              </a:tblPr>
              <a:tblGrid>
                <a:gridCol w="4351850"/>
                <a:gridCol w="4791325"/>
              </a:tblGrid>
              <a:tr h="50800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9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db</a:t>
                      </a:r>
                    </a:p>
                  </a:txBody>
                  <a:tcPr marT="121900" marB="121900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9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Shows the name of the currently active database</a:t>
                      </a:r>
                    </a:p>
                  </a:txBody>
                  <a:tcPr marT="121900" marB="121900" marR="91425" marL="91425"/>
                </a:tc>
              </a:tr>
              <a:tr h="508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57894"/>
                        <a:buFont typeface="Arial"/>
                        <a:buNone/>
                      </a:pPr>
                      <a:r>
                        <a:rPr lang="en" sz="19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show dbs</a:t>
                      </a:r>
                    </a:p>
                  </a:txBody>
                  <a:tcPr marT="121900" marB="121900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9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Show a list of all available databases</a:t>
                      </a:r>
                    </a:p>
                  </a:txBody>
                  <a:tcPr marT="121900" marB="121900" marR="91425" marL="91425"/>
                </a:tc>
              </a:tr>
              <a:tr h="50800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9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use dbname</a:t>
                      </a:r>
                    </a:p>
                  </a:txBody>
                  <a:tcPr marT="121900" marB="121900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9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Makes the database mentioned after use keyword active</a:t>
                      </a:r>
                    </a:p>
                  </a:txBody>
                  <a:tcPr marT="121900" marB="121900" marR="91425" marL="91425"/>
                </a:tc>
              </a:tr>
              <a:tr h="50800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9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show collections</a:t>
                      </a:r>
                    </a:p>
                  </a:txBody>
                  <a:tcPr marT="121900" marB="121900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9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Shows all the collections present in the currently active database</a:t>
                      </a:r>
                    </a:p>
                  </a:txBody>
                  <a:tcPr marT="121900" marB="121900" marR="91425" marL="91425"/>
                </a:tc>
              </a:tr>
              <a:tr h="528275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9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db.col_name.insert(document)</a:t>
                      </a:r>
                    </a:p>
                  </a:txBody>
                  <a:tcPr marT="121900" marB="121900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9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Insert the JSON document inside the ‘col_name’ collection</a:t>
                      </a:r>
                    </a:p>
                  </a:txBody>
                  <a:tcPr marT="121900" marB="121900" marR="91425" marL="91425"/>
                </a:tc>
              </a:tr>
              <a:tr h="528275"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 sz="19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db.col_name.find()</a:t>
                      </a:r>
                    </a:p>
                  </a:txBody>
                  <a:tcPr marT="121900" marB="121900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 sz="19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List all documents in the ‘col_name’ collection</a:t>
                      </a:r>
                    </a:p>
                  </a:txBody>
                  <a:tcPr marT="121900" marB="121900" marR="91425" marL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MongoDB Shell - Basic Operations</a:t>
            </a:r>
          </a:p>
        </p:txBody>
      </p:sp>
      <p:graphicFrame>
        <p:nvGraphicFramePr>
          <p:cNvPr id="80" name="Shape 80"/>
          <p:cNvGraphicFramePr/>
          <p:nvPr/>
        </p:nvGraphicFramePr>
        <p:xfrm>
          <a:off x="400" y="141794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{B1DF5014-1C64-47E1-A192-1CA7AE033AB1}</a:tableStyleId>
              </a:tblPr>
              <a:tblGrid>
                <a:gridCol w="4717925"/>
                <a:gridCol w="4425250"/>
              </a:tblGrid>
              <a:tr h="10263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9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db.col_name.find(SEL_CRITERIA)</a:t>
                      </a:r>
                    </a:p>
                  </a:txBody>
                  <a:tcPr marT="121900" marB="121900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9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List all documents that match the selection criteria</a:t>
                      </a:r>
                    </a:p>
                  </a:txBody>
                  <a:tcPr marT="121900" marB="121900" marR="91425" marL="91425"/>
                </a:tc>
              </a:tr>
              <a:tr h="10263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9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db.col_name.update(SEL_CRITERIA, $set: {NEW_DATA})</a:t>
                      </a:r>
                    </a:p>
                  </a:txBody>
                  <a:tcPr marT="121900" marB="121900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9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Modify data or add new data to an existing document that matches the SEL_CRITERIA</a:t>
                      </a:r>
                    </a:p>
                  </a:txBody>
                  <a:tcPr marT="121900" marB="121900" marR="91425" marL="91425"/>
                </a:tc>
              </a:tr>
              <a:tr h="12926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9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db.col_name.update(SEL_CRITERIA, $set: {NEW_DATA}, {multi: true})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9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21900" marB="121900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57894"/>
                        <a:buFont typeface="Arial"/>
                        <a:buNone/>
                      </a:pPr>
                      <a:r>
                        <a:rPr lang="en" sz="19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Modify data or add new data to all documents that matches the SEL_CRITERIA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9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21900" marB="121900" marR="91425" marL="91425"/>
                </a:tc>
              </a:tr>
              <a:tr h="7599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9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db.col_name.remove()</a:t>
                      </a:r>
                    </a:p>
                  </a:txBody>
                  <a:tcPr marT="121900" marB="121900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9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Remove all documents in a collection</a:t>
                      </a:r>
                    </a:p>
                  </a:txBody>
                  <a:tcPr marT="121900" marB="121900" marR="91425" marL="91425"/>
                </a:tc>
              </a:tr>
              <a:tr h="10263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9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db.col_name.remove(SEL_CRITERIA)</a:t>
                      </a:r>
                    </a:p>
                  </a:txBody>
                  <a:tcPr marT="121900" marB="121900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9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Remove all documents in a collection that match the SEL_CRITERIA</a:t>
                      </a:r>
                    </a:p>
                  </a:txBody>
                  <a:tcPr marT="121900" marB="121900" marR="91425" marL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